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54B1C6-5E63-40B4-8A92-325AD1ED2FC5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B7E978-4B98-4B9C-9AA1-37FFF4EC3205}" type="datetime1">
              <a:rPr lang="zh-TW" altLang="en-US" smtClean="0"/>
              <a:t>2023/8/17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47AE9E-9D7B-485C-BE37-7BDE5251D4BD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A81EEC-29A0-44D3-9ED0-118E86C67E41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E8D58E-4762-4377-B866-859B0C0779AB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B85F3F-0CA8-4A1B-BCE1-9307E6664BCB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933C8E-CF4D-40B9-81CA-3E2D06B688F6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A4D0E-60F8-4C29-9750-7C48C1066DB6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729124-DFA6-486B-9908-2DE1C6F51EA9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5FC6DD-A0DF-421C-BC61-B001F1A0177B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0AB0E7-A5B2-4FD5-8592-1E47EFA3314E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309E33D2-51CC-436E-93AE-BF28F7B73307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687C9-8EC1-44CC-8CEF-1F495081150A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FD301FC-C74B-452B-9B3F-9417F428BA14}" type="datetime1">
              <a:rPr lang="zh-TW" altLang="en-US" smtClean="0"/>
              <a:t>2023/8/17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tudent-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employment-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rmet.com.au/questemp-qt-34-heat-stress-monito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lworks.org/what-is-pbl/gold-standard-project-desig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en-GB" altLang="zh-HK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OCCUPATIONAL HYGIENE MONITORING USING PROJECT BASED LEARNING (PBL) APPROACH</a:t>
            </a:r>
            <a:endParaRPr lang="zh-tw" sz="5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704955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en-US" altLang="zh-TW" dirty="0"/>
              <a:t>Y.H. Chan</a:t>
            </a:r>
          </a:p>
          <a:p>
            <a:pPr rtl="0"/>
            <a:r>
              <a:rPr lang="en-GB" altLang="zh-HK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 Hong Kong Institute of Vocational Education – Department of Health and Life Sciences</a:t>
            </a:r>
            <a:endParaRPr lang="zh-tw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圖片 5" descr="標誌特寫&#10;&#10;自動產生的描述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428999"/>
            <a:ext cx="11260667" cy="296333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7C55D2-3820-0E7D-3924-6652A516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Materials and methods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4560"/>
            <a:ext cx="11029615" cy="4229354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progress…</a:t>
            </a:r>
            <a:endParaRPr lang="en-US" altLang="zh-HK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A </a:t>
            </a:r>
            <a:r>
              <a:rPr lang="en-GB" altLang="zh-HK" sz="2400" b="1" dirty="0">
                <a:effectLst/>
              </a:rPr>
              <a:t>two-hour lesson </a:t>
            </a:r>
            <a:r>
              <a:rPr lang="en-GB" altLang="zh-HK" sz="2400" dirty="0">
                <a:effectLst/>
              </a:rPr>
              <a:t>was constructed for students to discuss and brainstorm the topic with guidance given by teacher.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During the lesson, teacher requested students to </a:t>
            </a:r>
            <a:r>
              <a:rPr lang="en-GB" altLang="zh-HK" sz="2400" b="1" dirty="0">
                <a:effectLst/>
              </a:rPr>
              <a:t>propose some authentic workplace environment</a:t>
            </a:r>
            <a:r>
              <a:rPr lang="en-GB" altLang="zh-HK" sz="2400" dirty="0">
                <a:effectLst/>
              </a:rPr>
              <a:t> which requires in-depth hygiene monitoring.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GB" altLang="zh-HK" sz="2400" dirty="0">
                <a:effectLst/>
              </a:rPr>
              <a:t>An </a:t>
            </a:r>
            <a:r>
              <a:rPr lang="en-GB" altLang="zh-HK" sz="2400" b="1" dirty="0">
                <a:effectLst/>
              </a:rPr>
              <a:t>interactive</a:t>
            </a:r>
            <a:r>
              <a:rPr lang="en-GB" altLang="zh-HK" sz="2400" dirty="0">
                <a:effectLst/>
              </a:rPr>
              <a:t> and </a:t>
            </a:r>
            <a:r>
              <a:rPr lang="en-GB" altLang="zh-HK" sz="2400" b="1" dirty="0">
                <a:effectLst/>
              </a:rPr>
              <a:t>student-led learning atmosphere </a:t>
            </a:r>
            <a:r>
              <a:rPr lang="en-GB" altLang="zh-HK" sz="2400" dirty="0">
                <a:effectLst/>
              </a:rPr>
              <a:t>were established during lesson</a:t>
            </a:r>
            <a:r>
              <a:rPr lang="en-GB" altLang="zh-HK" sz="2400" dirty="0"/>
              <a:t>!</a:t>
            </a:r>
            <a:endParaRPr lang="zh-HK" altLang="en-US" sz="28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2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51636"/>
            <a:ext cx="11029616" cy="1188720"/>
          </a:xfrm>
        </p:spPr>
        <p:txBody>
          <a:bodyPr rtlCol="0"/>
          <a:lstStyle/>
          <a:p>
            <a:pPr rtl="0"/>
            <a:r>
              <a:rPr lang="en-US" altLang="zh-TW" dirty="0"/>
              <a:t>Materials and methods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00200"/>
            <a:ext cx="11029615" cy="1479391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progress…</a:t>
            </a:r>
            <a:endParaRPr lang="en-US" altLang="zh-HK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Students were required to complete a </a:t>
            </a:r>
            <a:r>
              <a:rPr lang="en-GB" altLang="zh-HK" sz="2400" b="1" dirty="0">
                <a:effectLst/>
              </a:rPr>
              <a:t>proposal</a:t>
            </a:r>
            <a:r>
              <a:rPr lang="en-GB" altLang="zh-HK" sz="2400" dirty="0">
                <a:effectLst/>
              </a:rPr>
              <a:t>.</a:t>
            </a:r>
            <a:r>
              <a:rPr lang="en-GB" altLang="zh-HK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GB" altLang="zh-HK" sz="2400" dirty="0">
                <a:effectLst/>
              </a:rPr>
              <a:t>Several possible workplace scenarios with available monitoring instrument were given: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4DFE8C4-1F63-AE79-FC10-2FCAB83C3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11134"/>
              </p:ext>
            </p:extLst>
          </p:nvPr>
        </p:nvGraphicFramePr>
        <p:xfrm>
          <a:off x="317522" y="3065462"/>
          <a:ext cx="11556954" cy="34508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838394">
                  <a:extLst>
                    <a:ext uri="{9D8B030D-6E8A-4147-A177-3AD203B41FA5}">
                      <a16:colId xmlns:a16="http://schemas.microsoft.com/office/drawing/2014/main" val="3515684313"/>
                    </a:ext>
                  </a:extLst>
                </a:gridCol>
                <a:gridCol w="3718560">
                  <a:extLst>
                    <a:ext uri="{9D8B030D-6E8A-4147-A177-3AD203B41FA5}">
                      <a16:colId xmlns:a16="http://schemas.microsoft.com/office/drawing/2014/main" val="2450143755"/>
                    </a:ext>
                  </a:extLst>
                </a:gridCol>
              </a:tblGrid>
              <a:tr h="4028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Possible Workplace Scenarios</a:t>
                      </a:r>
                      <a:endParaRPr lang="zh-TW" sz="20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Available Instruments</a:t>
                      </a:r>
                      <a:endParaRPr lang="zh-TW" sz="20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790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rabicPeriod"/>
                      </a:pPr>
                      <a:r>
                        <a:rPr lang="en-GB" sz="2000" b="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 chemical testing laboratory with several fume hoods in operation.</a:t>
                      </a:r>
                      <a:endParaRPr lang="zh-TW" sz="2000" b="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457200" indent="-457200" algn="just">
                        <a:buFont typeface="+mj-lt"/>
                        <a:buAutoNum type="arabicPeriod"/>
                      </a:pPr>
                      <a:r>
                        <a:rPr lang="en-GB" sz="2000" b="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Indoor &amp; outdoor areas where several steam generators in operation.</a:t>
                      </a:r>
                      <a:endParaRPr lang="zh-TW" sz="2000" b="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457200" indent="-457200" algn="just">
                        <a:buFont typeface="+mj-lt"/>
                        <a:buAutoNum type="arabicPeriod"/>
                      </a:pPr>
                      <a:r>
                        <a:rPr lang="en-GB" sz="2000" b="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 factory where several heavy manufacturing machineries in operation.</a:t>
                      </a:r>
                      <a:endParaRPr lang="zh-TW" sz="2000" b="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457200" indent="-457200" algn="just">
                        <a:buFont typeface="+mj-lt"/>
                        <a:buAutoNum type="arabicPeriod"/>
                      </a:pPr>
                      <a:r>
                        <a:rPr lang="en-GB" sz="2000" b="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An indoor space where painting work using latex paint and thinner in operation.</a:t>
                      </a:r>
                      <a:endParaRPr lang="zh-TW" sz="2000" b="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457200" indent="-457200" algn="just">
                        <a:buFont typeface="+mj-lt"/>
                        <a:buAutoNum type="arabicPeriod"/>
                      </a:pPr>
                      <a:r>
                        <a:rPr lang="en-GB" sz="2000" b="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 manufacturing area where production of adhesives of furniture in operation.</a:t>
                      </a:r>
                      <a:endParaRPr lang="zh-TW" sz="2000" b="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Heat Stress Monitor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endParaRPr lang="zh-TW" sz="20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Anemometer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endParaRPr lang="zh-TW" sz="20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Formaldehyde Meter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endParaRPr lang="zh-TW" sz="20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Sound Level Meter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endParaRPr lang="zh-TW" sz="20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TVOC Meter</a:t>
                      </a:r>
                      <a:endParaRPr lang="zh-TW" sz="20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364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17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4516"/>
            <a:ext cx="11029616" cy="1188720"/>
          </a:xfrm>
        </p:spPr>
        <p:txBody>
          <a:bodyPr rtlCol="0"/>
          <a:lstStyle/>
          <a:p>
            <a:pPr rtl="0"/>
            <a:r>
              <a:rPr lang="en-US" altLang="zh-TW" dirty="0"/>
              <a:t>Materials and methods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9280"/>
            <a:ext cx="11029615" cy="3657600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progress…</a:t>
            </a:r>
            <a:endParaRPr lang="en-US" altLang="zh-HK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b="1" dirty="0">
                <a:effectLst/>
              </a:rPr>
              <a:t>Contents of proposal</a:t>
            </a:r>
            <a:r>
              <a:rPr lang="en-GB" altLang="zh-HK" sz="2400" dirty="0">
                <a:effectLst/>
              </a:rPr>
              <a:t>: background information, sampling and measurement plan and brief working principle of selected instrument.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At the same time, teacher had given a </a:t>
            </a:r>
            <a:r>
              <a:rPr lang="en-GB" altLang="zh-HK" sz="2400" b="1" dirty="0">
                <a:effectLst/>
              </a:rPr>
              <a:t>brief lesson</a:t>
            </a:r>
            <a:r>
              <a:rPr lang="en-GB" altLang="zh-HK" sz="2400" dirty="0">
                <a:effectLst/>
              </a:rPr>
              <a:t> on sampling strategies and theory and operation of instruments.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The above workplace scenarios and instrument were chosen because they could truly </a:t>
            </a:r>
            <a:r>
              <a:rPr lang="en-GB" altLang="zh-HK" sz="2400" b="1" dirty="0">
                <a:effectLst/>
              </a:rPr>
              <a:t>reflect the needs of hygiene monitoring for the industry in Hong Kong</a:t>
            </a:r>
            <a:r>
              <a:rPr lang="en-GB" altLang="zh-HK" sz="2400" dirty="0">
                <a:effectLst/>
              </a:rPr>
              <a:t>.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9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4516"/>
            <a:ext cx="11029616" cy="1188720"/>
          </a:xfrm>
        </p:spPr>
        <p:txBody>
          <a:bodyPr rtlCol="0"/>
          <a:lstStyle/>
          <a:p>
            <a:pPr rtl="0"/>
            <a:r>
              <a:rPr lang="en-US" altLang="zh-TW" dirty="0"/>
              <a:t>Materials and methods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9280"/>
            <a:ext cx="11029615" cy="4464204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progress…</a:t>
            </a:r>
            <a:endParaRPr lang="en-US" altLang="zh-HK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Teacher arranged </a:t>
            </a:r>
            <a:r>
              <a:rPr lang="en-GB" altLang="zh-HK" sz="2400" b="1" dirty="0">
                <a:effectLst/>
              </a:rPr>
              <a:t>five practical sessions </a:t>
            </a:r>
            <a:r>
              <a:rPr lang="en-GB" altLang="zh-HK" sz="2400" dirty="0">
                <a:effectLst/>
              </a:rPr>
              <a:t>to familiarize students with the scenarios and allowed them to have a </a:t>
            </a:r>
            <a:r>
              <a:rPr lang="en-GB" altLang="zh-HK" sz="2400" b="1" dirty="0">
                <a:effectLst/>
              </a:rPr>
              <a:t>hand-on experience </a:t>
            </a:r>
            <a:r>
              <a:rPr lang="en-GB" altLang="zh-HK" sz="2400" dirty="0">
                <a:effectLst/>
              </a:rPr>
              <a:t>in operating the instrument.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After each session, students needed to hand in a </a:t>
            </a:r>
            <a:r>
              <a:rPr lang="en-GB" altLang="zh-HK" sz="2400" b="1" dirty="0">
                <a:effectLst/>
              </a:rPr>
              <a:t>report</a:t>
            </a:r>
            <a:r>
              <a:rPr lang="en-GB" altLang="zh-HK" sz="2400" dirty="0">
                <a:effectLst/>
              </a:rPr>
              <a:t> summarizing the findings and data treatment.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This simulated the workplace assessment report across the industry.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0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4516"/>
            <a:ext cx="11029616" cy="1188720"/>
          </a:xfrm>
        </p:spPr>
        <p:txBody>
          <a:bodyPr rtlCol="0"/>
          <a:lstStyle/>
          <a:p>
            <a:pPr rtl="0"/>
            <a:r>
              <a:rPr lang="en-US" altLang="zh-TW" dirty="0"/>
              <a:t>Materials and methods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9280"/>
            <a:ext cx="11029615" cy="4564634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Methods…</a:t>
            </a:r>
            <a:endParaRPr lang="en-US" altLang="zh-HK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b="1" dirty="0">
                <a:effectLst/>
              </a:rPr>
              <a:t>Continuous assessment (CA)</a:t>
            </a:r>
            <a:r>
              <a:rPr lang="en-GB" altLang="zh-HK" sz="2400" dirty="0">
                <a:effectLst/>
              </a:rPr>
              <a:t>: Group progress assessment evaluated by the teacher on collaboration skills, responsibility skills and communication skills.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b="1" dirty="0"/>
              <a:t>End of semester assessment (EA)</a:t>
            </a:r>
            <a:r>
              <a:rPr lang="en-GB" altLang="zh-HK" sz="2400" dirty="0"/>
              <a:t>: S</a:t>
            </a:r>
            <a:r>
              <a:rPr lang="en-GB" altLang="zh-HK" sz="2400" dirty="0">
                <a:effectLst/>
              </a:rPr>
              <a:t>tudent demonstration on the operation of instrument and data treatment and analysis.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GB" altLang="zh-HK" sz="2300" dirty="0">
                <a:effectLst/>
              </a:rPr>
              <a:t>Students will be assessed based on their technical skills such as instrumental preparation, sampling techniques and data analysis.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Students were required to complete a </a:t>
            </a:r>
            <a:r>
              <a:rPr lang="en-GB" altLang="zh-HK" sz="2400" b="1" dirty="0">
                <a:effectLst/>
              </a:rPr>
              <a:t>feedback</a:t>
            </a:r>
            <a:r>
              <a:rPr lang="en-GB" altLang="zh-HK" sz="2400" dirty="0">
                <a:effectLst/>
              </a:rPr>
              <a:t> and </a:t>
            </a:r>
            <a:r>
              <a:rPr lang="en-GB" altLang="zh-HK" sz="2400" b="1" dirty="0">
                <a:effectLst/>
              </a:rPr>
              <a:t>reflective journal</a:t>
            </a:r>
            <a:r>
              <a:rPr lang="en-GB" altLang="zh-HK" sz="2400" dirty="0">
                <a:effectLst/>
              </a:rPr>
              <a:t>. A simple </a:t>
            </a:r>
            <a:r>
              <a:rPr lang="en-GB" altLang="zh-HK" sz="2400" b="1" dirty="0">
                <a:effectLst/>
              </a:rPr>
              <a:t>questionnaire</a:t>
            </a:r>
            <a:r>
              <a:rPr lang="en-GB" altLang="zh-HK" sz="2400" dirty="0">
                <a:effectLst/>
              </a:rPr>
              <a:t> was sent to industry partner for their feedbacks.</a:t>
            </a:r>
            <a:endParaRPr lang="en-GB" altLang="zh-HK" sz="3200" dirty="0">
              <a:effectLst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3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4516"/>
            <a:ext cx="11029616" cy="1188720"/>
          </a:xfrm>
        </p:spPr>
        <p:txBody>
          <a:bodyPr rtlCol="0"/>
          <a:lstStyle/>
          <a:p>
            <a:pPr rtl="0"/>
            <a:r>
              <a:rPr lang="en-US" altLang="zh-TW" dirty="0"/>
              <a:t>Results and Discussion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9280"/>
            <a:ext cx="11029615" cy="4564634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Effectiveness Evaluation:</a:t>
            </a:r>
            <a:endParaRPr lang="en-US" altLang="zh-HK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Student performance was compared </a:t>
            </a:r>
            <a:r>
              <a:rPr lang="en-GB" altLang="zh-HK" sz="2400" b="1" dirty="0">
                <a:effectLst/>
              </a:rPr>
              <a:t>before and after</a:t>
            </a:r>
            <a:r>
              <a:rPr lang="en-GB" altLang="zh-HK" sz="2400" dirty="0">
                <a:effectLst/>
              </a:rPr>
              <a:t> adopting PBL.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GB" altLang="zh-HK" sz="2300" dirty="0"/>
              <a:t> </a:t>
            </a:r>
            <a:r>
              <a:rPr lang="en-GB" altLang="zh-HK" sz="2300" b="1" dirty="0"/>
              <a:t>After using PBL</a:t>
            </a:r>
            <a:r>
              <a:rPr lang="en-GB" altLang="zh-HK" sz="2300" dirty="0"/>
              <a:t>: </a:t>
            </a:r>
            <a:r>
              <a:rPr lang="en-GB" altLang="zh-HK" sz="2400" b="1" dirty="0">
                <a:effectLst/>
              </a:rPr>
              <a:t>Significant improvement </a:t>
            </a:r>
            <a:r>
              <a:rPr lang="en-GB" altLang="zh-HK" sz="2400" dirty="0">
                <a:effectLst/>
              </a:rPr>
              <a:t>on final practical demonstration.</a:t>
            </a:r>
            <a:endParaRPr lang="en-GB" altLang="zh-HK" sz="23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90856FD-75CF-2BB2-2FC2-519BFE363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37259"/>
              </p:ext>
            </p:extLst>
          </p:nvPr>
        </p:nvGraphicFramePr>
        <p:xfrm>
          <a:off x="581192" y="3826541"/>
          <a:ext cx="11029615" cy="271929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514808">
                  <a:extLst>
                    <a:ext uri="{9D8B030D-6E8A-4147-A177-3AD203B41FA5}">
                      <a16:colId xmlns:a16="http://schemas.microsoft.com/office/drawing/2014/main" val="3515684313"/>
                    </a:ext>
                  </a:extLst>
                </a:gridCol>
                <a:gridCol w="5514807">
                  <a:extLst>
                    <a:ext uri="{9D8B030D-6E8A-4147-A177-3AD203B41FA5}">
                      <a16:colId xmlns:a16="http://schemas.microsoft.com/office/drawing/2014/main" val="2450143755"/>
                    </a:ext>
                  </a:extLst>
                </a:gridCol>
              </a:tblGrid>
              <a:tr h="402813">
                <a:tc>
                  <a:txBody>
                    <a:bodyPr/>
                    <a:lstStyle/>
                    <a:p>
                      <a:pPr algn="ctr"/>
                      <a:r>
                        <a:rPr lang="en-GB" altLang="zh-TW" sz="240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Times New Roman" panose="02020603050405020304" pitchFamily="18" charset="0"/>
                        </a:rPr>
                        <a:t>Without using PBL approach</a:t>
                      </a:r>
                      <a:endParaRPr lang="zh-TW" sz="24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Using PBL approach</a:t>
                      </a:r>
                      <a:endParaRPr lang="zh-TW" sz="240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790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GB" altLang="zh-HK" sz="2400" b="0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Students reported difficulties in understanding the complicated concepts and instrumentation of the monitoring equipment.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n-GB" altLang="zh-HK" sz="800" b="0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GB" altLang="zh-HK" sz="2400" b="0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Mean score in all assessments: ~70%</a:t>
                      </a:r>
                      <a:endParaRPr lang="zh-TW" sz="2800" b="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GB" altLang="zh-HK" sz="2400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Students could know the theory of different occupational hygiene monitoring techniques.</a:t>
                      </a: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endParaRPr lang="en-GB" altLang="zh-HK" sz="800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altLang="zh-HK" sz="2400" b="0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Mean score in all assessments: ~80% (~14.3% improvement)</a:t>
                      </a:r>
                      <a:endParaRPr lang="zh-TW" altLang="zh-HK" sz="2800" b="0" dirty="0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364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15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4516"/>
            <a:ext cx="11029616" cy="1188720"/>
          </a:xfrm>
        </p:spPr>
        <p:txBody>
          <a:bodyPr rtlCol="0"/>
          <a:lstStyle/>
          <a:p>
            <a:pPr rtl="0"/>
            <a:r>
              <a:rPr lang="en-US" altLang="zh-TW" dirty="0"/>
              <a:t>Results and Discussion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9280"/>
            <a:ext cx="11029615" cy="4800600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Example:</a:t>
            </a:r>
            <a:endParaRPr lang="en-US" altLang="zh-HK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Prolonged exposure to high noise level may cause </a:t>
            </a:r>
            <a:r>
              <a:rPr lang="en-GB" altLang="zh-HK" sz="2400" b="1" dirty="0">
                <a:effectLst/>
              </a:rPr>
              <a:t>sensorineural loss</a:t>
            </a:r>
            <a:r>
              <a:rPr lang="en-GB" altLang="zh-HK" sz="2400" dirty="0">
                <a:effectLst/>
              </a:rPr>
              <a:t>, damaging the hair cells in cochlea. Students are especially required to measure the workplace noise level.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  <a:cs typeface="Arial" panose="020B0604020202020204" pitchFamily="34" charset="0"/>
              </a:rPr>
              <a:t>In Hong Kong, it is </a:t>
            </a:r>
            <a:r>
              <a:rPr lang="en-GB" altLang="zh-HK" sz="2400" b="1" dirty="0">
                <a:effectLst/>
                <a:cs typeface="Arial" panose="020B0604020202020204" pitchFamily="34" charset="0"/>
              </a:rPr>
              <a:t>mandatory</a:t>
            </a:r>
            <a:r>
              <a:rPr lang="en-GB" altLang="zh-HK" sz="2400" dirty="0">
                <a:effectLst/>
                <a:cs typeface="Arial" panose="020B0604020202020204" pitchFamily="34" charset="0"/>
              </a:rPr>
              <a:t> by the Labour Department to carry out </a:t>
            </a:r>
            <a:r>
              <a:rPr lang="en-GB" altLang="zh-HK" sz="2400" b="1" dirty="0">
                <a:effectLst/>
                <a:cs typeface="Arial" panose="020B0604020202020204" pitchFamily="34" charset="0"/>
              </a:rPr>
              <a:t>noise assessment </a:t>
            </a:r>
            <a:r>
              <a:rPr lang="en-GB" altLang="zh-HK" sz="2400" dirty="0">
                <a:effectLst/>
                <a:cs typeface="Arial" panose="020B0604020202020204" pitchFamily="34" charset="0"/>
              </a:rPr>
              <a:t>at the construction sites.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GB" altLang="zh-HK" sz="2400" dirty="0">
                <a:effectLst/>
              </a:rPr>
              <a:t>Therefore, students should learn to operate the sound level meter and the related theory behind.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Occupational hygiene monitoring provides an alternative way to </a:t>
            </a:r>
            <a:r>
              <a:rPr lang="en-GB" altLang="zh-HK" sz="2400" b="1" dirty="0">
                <a:effectLst/>
              </a:rPr>
              <a:t>safeguard the health of workers</a:t>
            </a:r>
            <a:r>
              <a:rPr lang="en-GB" altLang="zh-HK" sz="2400" dirty="0">
                <a:effectLst/>
              </a:rPr>
              <a:t> and </a:t>
            </a:r>
            <a:r>
              <a:rPr lang="en-GB" altLang="zh-HK" sz="2400" b="1" dirty="0">
                <a:effectLst/>
              </a:rPr>
              <a:t>reduce the number of occupational injuries</a:t>
            </a:r>
            <a:r>
              <a:rPr lang="en-GB" altLang="zh-HK" sz="2400" dirty="0">
                <a:effectLst/>
              </a:rPr>
              <a:t>, thus </a:t>
            </a:r>
            <a:r>
              <a:rPr lang="en-GB" altLang="zh-HK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the public awareness of occupational safety</a:t>
            </a:r>
            <a:r>
              <a:rPr lang="en-GB" altLang="zh-HK" sz="2400" dirty="0">
                <a:effectLst/>
              </a:rPr>
              <a:t>.</a:t>
            </a:r>
            <a:endParaRPr lang="en-GB" altLang="zh-HK" sz="4800" dirty="0"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0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4516"/>
            <a:ext cx="11029616" cy="1188720"/>
          </a:xfrm>
        </p:spPr>
        <p:txBody>
          <a:bodyPr rtlCol="0"/>
          <a:lstStyle/>
          <a:p>
            <a:pPr rtl="0"/>
            <a:r>
              <a:rPr lang="en-US" altLang="zh-TW" dirty="0"/>
              <a:t>Results and Discussion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9280"/>
            <a:ext cx="11029615" cy="4800600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from Stakeholders – Students </a:t>
            </a:r>
            <a:endParaRPr lang="en-US" altLang="zh-HK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Majority of students </a:t>
            </a:r>
            <a:r>
              <a:rPr lang="en-GB" altLang="zh-HK" sz="2400" b="1" dirty="0">
                <a:effectLst/>
              </a:rPr>
              <a:t>satisfied with the process and outcomes of PBL</a:t>
            </a:r>
            <a:r>
              <a:rPr lang="en-GB" altLang="zh-HK" sz="2400" dirty="0">
                <a:effectLst/>
              </a:rPr>
              <a:t>, and the skills obtained are useful in their future career, however, some students </a:t>
            </a:r>
            <a:r>
              <a:rPr lang="en-GB" altLang="zh-HK" sz="2400" b="1" dirty="0">
                <a:effectLst/>
              </a:rPr>
              <a:t>reflected the difficulties in searching information</a:t>
            </a:r>
            <a:r>
              <a:rPr lang="en-GB" altLang="zh-HK" sz="2400" dirty="0">
                <a:effectLst/>
              </a:rPr>
              <a:t>, planning and writing of the proposal.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All students agreed the adoption of PBL approach in occupational hygiene monitoring could </a:t>
            </a:r>
            <a:r>
              <a:rPr lang="en-GB" altLang="zh-HK" sz="2400" b="1" dirty="0">
                <a:effectLst/>
              </a:rPr>
              <a:t>effectively</a:t>
            </a:r>
            <a:r>
              <a:rPr lang="en-GB" altLang="zh-HK" sz="2400" dirty="0">
                <a:effectLst/>
              </a:rPr>
              <a:t> help to </a:t>
            </a:r>
            <a:r>
              <a:rPr lang="en-GB" altLang="zh-HK" sz="2400" b="1" dirty="0">
                <a:effectLst/>
              </a:rPr>
              <a:t>understand the concepts and instrumental operation theories</a:t>
            </a:r>
            <a:r>
              <a:rPr lang="en-GB" altLang="zh-HK" sz="2400" dirty="0">
                <a:effectLst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GB" altLang="zh-HK" sz="1800" dirty="0">
              <a:effectLst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b="1" dirty="0">
                <a:solidFill>
                  <a:schemeClr val="accent5">
                    <a:lumMod val="50000"/>
                  </a:schemeClr>
                </a:solidFill>
                <a:effectLst/>
              </a:rPr>
              <a:t>Improved performance on practical skill test </a:t>
            </a:r>
            <a:r>
              <a:rPr lang="en-GB" altLang="zh-HK" sz="2400" dirty="0">
                <a:effectLst/>
              </a:rPr>
              <a:t>confirmed the acquisition of the lifelong skills.</a:t>
            </a:r>
            <a:endParaRPr lang="en-GB" altLang="zh-HK" sz="7200" dirty="0"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右大括弧 2">
            <a:extLst>
              <a:ext uri="{FF2B5EF4-FFF2-40B4-BE49-F238E27FC236}">
                <a16:creationId xmlns:a16="http://schemas.microsoft.com/office/drawing/2014/main" id="{7D7F65A1-DE10-4134-0DA3-78F01FCB7E13}"/>
              </a:ext>
            </a:extLst>
          </p:cNvPr>
          <p:cNvSpPr/>
          <p:nvPr/>
        </p:nvSpPr>
        <p:spPr>
          <a:xfrm rot="5400000">
            <a:off x="6267767" y="568009"/>
            <a:ext cx="365125" cy="97155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8456296-67A4-BFE6-886E-3580545A3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54094" y="675510"/>
            <a:ext cx="1717214" cy="171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0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4516"/>
            <a:ext cx="11029616" cy="1188720"/>
          </a:xfrm>
        </p:spPr>
        <p:txBody>
          <a:bodyPr rtlCol="0"/>
          <a:lstStyle/>
          <a:p>
            <a:pPr rtl="0"/>
            <a:r>
              <a:rPr lang="en-US" altLang="zh-TW" dirty="0"/>
              <a:t>Results and Discussion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9280"/>
            <a:ext cx="11029615" cy="4800600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from Stakeholders – Teacher</a:t>
            </a:r>
            <a:endParaRPr lang="en-US" altLang="zh-HK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Students were </a:t>
            </a:r>
            <a:r>
              <a:rPr lang="en-GB" altLang="zh-HK" sz="2400" b="1" dirty="0">
                <a:effectLst/>
              </a:rPr>
              <a:t>eager to raise questions </a:t>
            </a:r>
            <a:r>
              <a:rPr lang="en-GB" altLang="zh-HK" sz="2400" dirty="0">
                <a:effectLst/>
              </a:rPr>
              <a:t>regarding the technical skills.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The </a:t>
            </a:r>
            <a:r>
              <a:rPr lang="en-GB" altLang="zh-HK" sz="2400" b="1" dirty="0">
                <a:effectLst/>
              </a:rPr>
              <a:t>learning atmosphere was also improved </a:t>
            </a:r>
            <a:r>
              <a:rPr lang="en-GB" altLang="zh-HK" sz="2400" dirty="0">
                <a:effectLst/>
              </a:rPr>
              <a:t>since students became a key role throughout the whole learning process.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Besides, students were able to </a:t>
            </a:r>
            <a:r>
              <a:rPr lang="en-GB" altLang="zh-HK" sz="2400" b="1" dirty="0">
                <a:effectLst/>
              </a:rPr>
              <a:t>apply what they read and analyse</a:t>
            </a:r>
            <a:r>
              <a:rPr lang="en-GB" altLang="zh-HK" sz="2400" dirty="0">
                <a:effectLst/>
              </a:rPr>
              <a:t> the workplace scenarios in connection with what happened in the real world</a:t>
            </a:r>
            <a:r>
              <a:rPr lang="en-GB" altLang="zh-HK" sz="2400" dirty="0"/>
              <a:t>.</a:t>
            </a:r>
            <a:endParaRPr lang="en-GB" altLang="zh-HK" sz="2400" dirty="0">
              <a:effectLst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GB" altLang="zh-HK" sz="1800" dirty="0">
              <a:effectLst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Therefore, PBL can be used as an </a:t>
            </a:r>
            <a:r>
              <a:rPr lang="en-GB" altLang="zh-HK" sz="2400" b="1" dirty="0">
                <a:solidFill>
                  <a:schemeClr val="accent4">
                    <a:lumMod val="50000"/>
                  </a:schemeClr>
                </a:solidFill>
                <a:effectLst/>
              </a:rPr>
              <a:t>effective approach to develop students’ critical thinking development</a:t>
            </a:r>
            <a:r>
              <a:rPr lang="en-GB" altLang="zh-HK" sz="2400" dirty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GB" altLang="zh-HK" sz="2400" dirty="0">
                <a:effectLst/>
              </a:rPr>
              <a:t>which is an essential soft skill in their future work.</a:t>
            </a:r>
            <a:endParaRPr lang="en-GB" altLang="zh-HK" sz="2400" dirty="0"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右大括弧 2">
            <a:extLst>
              <a:ext uri="{FF2B5EF4-FFF2-40B4-BE49-F238E27FC236}">
                <a16:creationId xmlns:a16="http://schemas.microsoft.com/office/drawing/2014/main" id="{7D7F65A1-DE10-4134-0DA3-78F01FCB7E13}"/>
              </a:ext>
            </a:extLst>
          </p:cNvPr>
          <p:cNvSpPr/>
          <p:nvPr/>
        </p:nvSpPr>
        <p:spPr>
          <a:xfrm rot="5400000">
            <a:off x="6237287" y="400370"/>
            <a:ext cx="365125" cy="97155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73378FB-1D52-3C1A-F4F0-9DD39B1EA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84703" y="782236"/>
            <a:ext cx="1826106" cy="14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4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4516"/>
            <a:ext cx="11029616" cy="1188720"/>
          </a:xfrm>
        </p:spPr>
        <p:txBody>
          <a:bodyPr rtlCol="0"/>
          <a:lstStyle/>
          <a:p>
            <a:pPr rtl="0"/>
            <a:r>
              <a:rPr lang="en-US" altLang="zh-TW" dirty="0"/>
              <a:t>Results and Discussion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9280"/>
            <a:ext cx="11029615" cy="4800600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from Stakeholders – Industry Partner</a:t>
            </a:r>
            <a:endParaRPr lang="en-US" altLang="zh-HK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They agreed that the PBL contents are </a:t>
            </a:r>
            <a:r>
              <a:rPr lang="en-GB" altLang="zh-HK" sz="2400" b="1" dirty="0">
                <a:effectLst/>
              </a:rPr>
              <a:t>very related to real world situation</a:t>
            </a:r>
            <a:r>
              <a:rPr lang="en-GB" altLang="zh-HK" sz="2400" dirty="0">
                <a:effectLst/>
              </a:rPr>
              <a:t> and </a:t>
            </a:r>
            <a:r>
              <a:rPr lang="en-GB" altLang="zh-HK" sz="2400" b="1" dirty="0">
                <a:effectLst/>
              </a:rPr>
              <a:t>industry linked</a:t>
            </a:r>
            <a:r>
              <a:rPr lang="en-GB" altLang="zh-HK" sz="2400" dirty="0">
                <a:effectLst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They also reported it was </a:t>
            </a:r>
            <a:r>
              <a:rPr lang="en-GB" altLang="zh-HK" sz="2400" b="1" dirty="0">
                <a:effectLst/>
              </a:rPr>
              <a:t>not difficult to understand </a:t>
            </a:r>
            <a:r>
              <a:rPr lang="en-GB" altLang="zh-HK" sz="2400" dirty="0">
                <a:effectLst/>
              </a:rPr>
              <a:t>what must be done in PBL project.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GB" altLang="zh-HK" sz="2800" dirty="0">
              <a:effectLst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Overall,</a:t>
            </a:r>
            <a:r>
              <a:rPr lang="en-GB" altLang="zh-HK" sz="2400" b="1" dirty="0">
                <a:effectLst/>
              </a:rPr>
              <a:t> </a:t>
            </a:r>
            <a:r>
              <a:rPr lang="en-GB" altLang="zh-HK" sz="2400" b="1" dirty="0">
                <a:solidFill>
                  <a:schemeClr val="accent4">
                    <a:lumMod val="50000"/>
                  </a:schemeClr>
                </a:solidFill>
                <a:effectLst/>
              </a:rPr>
              <a:t>industry partner was satisfied with the performance </a:t>
            </a:r>
            <a:r>
              <a:rPr lang="en-GB" altLang="zh-HK" sz="2400" dirty="0">
                <a:effectLst/>
              </a:rPr>
              <a:t>of the project aims and outcomes.</a:t>
            </a:r>
            <a:endParaRPr lang="en-GB" altLang="zh-HK" sz="8800" dirty="0"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右大括弧 2">
            <a:extLst>
              <a:ext uri="{FF2B5EF4-FFF2-40B4-BE49-F238E27FC236}">
                <a16:creationId xmlns:a16="http://schemas.microsoft.com/office/drawing/2014/main" id="{7D7F65A1-DE10-4134-0DA3-78F01FCB7E13}"/>
              </a:ext>
            </a:extLst>
          </p:cNvPr>
          <p:cNvSpPr/>
          <p:nvPr/>
        </p:nvSpPr>
        <p:spPr>
          <a:xfrm rot="5400000">
            <a:off x="6298248" y="-393064"/>
            <a:ext cx="365125" cy="97155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BB1D482-5327-638B-6570-2520CAAC5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63223" y="483389"/>
            <a:ext cx="2059667" cy="20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Introduction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4560"/>
            <a:ext cx="11029615" cy="4229354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altLang="zh-HK" sz="2400" b="1" dirty="0"/>
              <a:t> is Occupational Hygiene Monitoring?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Involves the </a:t>
            </a:r>
            <a:r>
              <a:rPr lang="en-GB" altLang="zh-HK" sz="2400" b="1" dirty="0">
                <a:effectLst/>
              </a:rPr>
              <a:t>use of instrument</a:t>
            </a:r>
            <a:r>
              <a:rPr lang="en-GB" altLang="zh-HK" sz="2400" dirty="0">
                <a:effectLst/>
              </a:rPr>
              <a:t> for the measurement of </a:t>
            </a:r>
            <a:r>
              <a:rPr lang="en-GB" altLang="zh-HK" sz="2400" b="1" dirty="0">
                <a:effectLst/>
              </a:rPr>
              <a:t>work-related parameters</a:t>
            </a:r>
            <a:r>
              <a:rPr lang="en-GB" altLang="zh-HK" sz="2400" dirty="0">
                <a:effectLst/>
              </a:rPr>
              <a:t> such as noise, heat stress, gas and vapor concentrations, etc.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Continuous occupational hygiene monitoring therefore provides a </a:t>
            </a:r>
            <a:r>
              <a:rPr lang="en-GB" altLang="zh-HK" sz="2400" b="1" dirty="0">
                <a:effectLst/>
              </a:rPr>
              <a:t>scientific basis to improve the workplace safety</a:t>
            </a:r>
            <a:r>
              <a:rPr lang="en-GB" altLang="zh-HK" sz="2400" dirty="0"/>
              <a:t>. E.g.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altLang="zh-HK" sz="2300" dirty="0"/>
              <a:t>Indoor air quality (IAQ) assessment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altLang="zh-HK" sz="2300" dirty="0"/>
              <a:t>Physical assessment (noise, heat stress)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altLang="zh-HK" sz="2300" dirty="0"/>
              <a:t>Chemical assessment (gas and vapors, solvents)</a:t>
            </a:r>
            <a:endParaRPr lang="zh-HK" altLang="en-US" sz="23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4516"/>
            <a:ext cx="11029616" cy="1188720"/>
          </a:xfrm>
        </p:spPr>
        <p:txBody>
          <a:bodyPr rtlCol="0"/>
          <a:lstStyle/>
          <a:p>
            <a:pPr rtl="0"/>
            <a:r>
              <a:rPr lang="en-US" altLang="zh-TW" dirty="0"/>
              <a:t>conclusions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9280"/>
            <a:ext cx="11029615" cy="4464204"/>
          </a:xfrm>
        </p:spPr>
        <p:txBody>
          <a:bodyPr anchor="t"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GB" altLang="zh-HK" sz="2400" dirty="0">
                <a:effectLst/>
              </a:rPr>
              <a:t>Original complicated theory of occupational hygiene monitoring could have a better understanding towards students using PBL approach.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altLang="zh-HK" sz="2400" dirty="0">
                <a:effectLst/>
              </a:rPr>
              <a:t>Students showed significant improvement in their assessment results</a:t>
            </a:r>
            <a:r>
              <a:rPr lang="en-GB" altLang="zh-HK" sz="2400" dirty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altLang="zh-HK" sz="2400" dirty="0">
                <a:effectLst/>
              </a:rPr>
              <a:t>Both students, teachers and industry partner welcomed and showed positive feedbacks.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altLang="zh-HK" sz="2400" dirty="0">
                <a:effectLst/>
              </a:rPr>
              <a:t>Cultivating the motivation of students’ learning in this area can therefore promote the awareness of occupational safety in Hong Kong.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altLang="zh-HK" sz="2400" dirty="0"/>
              <a:t>It is suggested to adopt PBL approach in facilitating classroom learning atmosphere</a:t>
            </a:r>
            <a:r>
              <a:rPr lang="en-GB" altLang="zh-HK" sz="2400" dirty="0">
                <a:effectLst/>
              </a:rPr>
              <a:t>, especially for </a:t>
            </a:r>
            <a:r>
              <a:rPr lang="en-US" altLang="zh-HK" sz="2400" dirty="0">
                <a:effectLst/>
              </a:rPr>
              <a:t>some difficult-to-understand concepts.</a:t>
            </a:r>
            <a:endParaRPr lang="en-GB" altLang="zh-HK" sz="24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28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4516"/>
            <a:ext cx="11029616" cy="1188720"/>
          </a:xfrm>
        </p:spPr>
        <p:txBody>
          <a:bodyPr rtlCol="0"/>
          <a:lstStyle/>
          <a:p>
            <a:pPr rtl="0"/>
            <a:r>
              <a:rPr lang="en-US" altLang="zh-TW" dirty="0"/>
              <a:t>references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9280"/>
            <a:ext cx="11029615" cy="4739640"/>
          </a:xfrm>
        </p:spPr>
        <p:txBody>
          <a:bodyPr anchor="t">
            <a:normAutofit lnSpcReduction="10000"/>
          </a:bodyPr>
          <a:lstStyle/>
          <a:p>
            <a:pPr algn="just">
              <a:buFont typeface="+mj-lt"/>
              <a:buAutoNum type="arabicPeriod"/>
            </a:pPr>
            <a:r>
              <a:rPr lang="en-GB" altLang="zh-HK" sz="1200" dirty="0">
                <a:effectLst/>
                <a:cs typeface="Arial" panose="020B0604020202020204" pitchFamily="34" charset="0"/>
              </a:rPr>
              <a:t>European Agency for Safety and Health at Work (2021). </a:t>
            </a:r>
            <a:r>
              <a:rPr lang="en-GB" altLang="zh-HK" sz="1200" i="1" dirty="0">
                <a:effectLst/>
                <a:cs typeface="Arial" panose="020B0604020202020204" pitchFamily="34" charset="0"/>
              </a:rPr>
              <a:t>Occupational safety and health in micro and small enterprises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. Retrieved from https://osha.europa.eu/en/themes/safety-and-health-micro-and-small-enterprises accessed 4.01.2021.</a:t>
            </a:r>
            <a:endParaRPr lang="zh-TW" altLang="zh-HK" sz="1200" dirty="0">
              <a:effectLst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altLang="zh-HK" sz="1200" dirty="0">
                <a:effectLst/>
                <a:cs typeface="Arial" panose="020B0604020202020204" pitchFamily="34" charset="0"/>
              </a:rPr>
              <a:t>International, </a:t>
            </a:r>
            <a:r>
              <a:rPr lang="en-GB" altLang="zh-HK" sz="1200" dirty="0" err="1">
                <a:effectLst/>
                <a:cs typeface="Arial" panose="020B0604020202020204" pitchFamily="34" charset="0"/>
              </a:rPr>
              <a:t>K.M.o.H.a.I.H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. (2013). Report of the occupational safety and health risk assessment. Nairobi, Kenya.</a:t>
            </a:r>
            <a:endParaRPr lang="zh-TW" altLang="zh-HK" sz="1200" dirty="0">
              <a:effectLst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altLang="zh-HK" sz="1200" dirty="0" err="1">
                <a:effectLst/>
                <a:cs typeface="Arial" panose="020B0604020202020204" pitchFamily="34" charset="0"/>
              </a:rPr>
              <a:t>Krajcik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J. S., &amp; </a:t>
            </a:r>
            <a:r>
              <a:rPr lang="en-GB" altLang="zh-HK" sz="1200" dirty="0" err="1">
                <a:effectLst/>
                <a:cs typeface="Arial" panose="020B0604020202020204" pitchFamily="34" charset="0"/>
              </a:rPr>
              <a:t>Czerniak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C. M. (2018). Teaching science in elementary and middle school: A project-based learning approach. Routledge.</a:t>
            </a:r>
            <a:endParaRPr lang="zh-TW" altLang="zh-HK" sz="1200" dirty="0">
              <a:effectLst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altLang="zh-HK" sz="1200" dirty="0">
                <a:effectLst/>
                <a:cs typeface="Arial" panose="020B0604020202020204" pitchFamily="34" charset="0"/>
              </a:rPr>
              <a:t>Labour Department, Hong Kong. (2022). Summary of Occupational Safety and Health Statistics 2022. </a:t>
            </a:r>
            <a:r>
              <a:rPr lang="en-GB" altLang="zh-HK" sz="1200" i="1" dirty="0">
                <a:effectLst/>
                <a:cs typeface="Arial" panose="020B0604020202020204" pitchFamily="34" charset="0"/>
              </a:rPr>
              <a:t>Occupational Safety and Health Statistics Bulletin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22, 1-4.</a:t>
            </a:r>
            <a:endParaRPr lang="zh-TW" altLang="zh-HK" sz="1200" dirty="0">
              <a:effectLst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altLang="zh-HK" sz="1200" dirty="0" err="1">
                <a:effectLst/>
                <a:cs typeface="Arial" panose="020B0604020202020204" pitchFamily="34" charset="0"/>
              </a:rPr>
              <a:t>Montequín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V. R., </a:t>
            </a:r>
            <a:r>
              <a:rPr lang="en-GB" altLang="zh-HK" sz="1200" dirty="0" err="1">
                <a:effectLst/>
                <a:cs typeface="Arial" panose="020B0604020202020204" pitchFamily="34" charset="0"/>
              </a:rPr>
              <a:t>Balsera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J. V., Fernández, J. M. M., &amp; Nieto, A. G. (2012). Using Myers-Briggs type indicator (MBTI) as a tool for setting up student teams for information technology projects. </a:t>
            </a:r>
            <a:r>
              <a:rPr lang="en-GB" altLang="zh-HK" sz="1200" i="1" dirty="0">
                <a:effectLst/>
                <a:cs typeface="Arial" panose="020B0604020202020204" pitchFamily="34" charset="0"/>
              </a:rPr>
              <a:t>Journal of Information Technology and Application in Education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1, 8.</a:t>
            </a:r>
            <a:endParaRPr lang="zh-TW" altLang="zh-HK" sz="1200" dirty="0">
              <a:effectLst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altLang="zh-HK" sz="1200" dirty="0">
                <a:effectLst/>
                <a:cs typeface="Arial" panose="020B0604020202020204" pitchFamily="34" charset="0"/>
              </a:rPr>
              <a:t>Most, M. S., and D. T. Yates. (2021). Inflammatory mediation of heat stress-induced growth deficits in livestock and its potential role as a target for nutritional interventions: A review. </a:t>
            </a:r>
            <a:r>
              <a:rPr lang="en-GB" altLang="zh-HK" sz="1200" i="1" dirty="0">
                <a:effectLst/>
                <a:cs typeface="Arial" panose="020B0604020202020204" pitchFamily="34" charset="0"/>
              </a:rPr>
              <a:t>Animals (Basel)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</a:t>
            </a:r>
            <a:r>
              <a:rPr lang="en-GB" altLang="zh-HK" sz="1200" i="1" dirty="0">
                <a:effectLst/>
                <a:cs typeface="Arial" panose="020B0604020202020204" pitchFamily="34" charset="0"/>
              </a:rPr>
              <a:t> 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11, 3539.</a:t>
            </a:r>
            <a:endParaRPr lang="zh-TW" altLang="zh-HK" sz="1200" dirty="0">
              <a:effectLst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altLang="zh-HK" sz="1200" dirty="0">
                <a:effectLst/>
                <a:cs typeface="Arial" panose="020B0604020202020204" pitchFamily="34" charset="0"/>
              </a:rPr>
              <a:t>Pappas, G. P., Herbert, R. J., Henderson, W., Koenig, J., Stover, B., Barnhart, S. (2000). The respiratory effects of volatile organic compounds. </a:t>
            </a:r>
            <a:r>
              <a:rPr lang="en-GB" altLang="zh-HK" sz="1200" i="1" dirty="0">
                <a:effectLst/>
                <a:cs typeface="Arial" panose="020B0604020202020204" pitchFamily="34" charset="0"/>
              </a:rPr>
              <a:t>International Journal of Occupational and Environmental Health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6, 1-8.</a:t>
            </a:r>
            <a:endParaRPr lang="zh-TW" altLang="zh-HK" sz="1200" dirty="0">
              <a:effectLst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altLang="zh-HK" sz="1200" dirty="0">
                <a:effectLst/>
                <a:cs typeface="Arial" panose="020B0604020202020204" pitchFamily="34" charset="0"/>
              </a:rPr>
              <a:t>Sari, N. M., </a:t>
            </a:r>
            <a:r>
              <a:rPr lang="en-GB" altLang="zh-HK" sz="1200" dirty="0" err="1">
                <a:effectLst/>
                <a:cs typeface="Arial" panose="020B0604020202020204" pitchFamily="34" charset="0"/>
              </a:rPr>
              <a:t>Yaniawati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P., </a:t>
            </a:r>
            <a:r>
              <a:rPr lang="en-GB" altLang="zh-HK" sz="1200" dirty="0" err="1">
                <a:effectLst/>
                <a:cs typeface="Arial" panose="020B0604020202020204" pitchFamily="34" charset="0"/>
              </a:rPr>
              <a:t>Darhim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&amp; </a:t>
            </a:r>
            <a:r>
              <a:rPr lang="en-GB" altLang="zh-HK" sz="1200" dirty="0" err="1">
                <a:effectLst/>
                <a:cs typeface="Arial" panose="020B0604020202020204" pitchFamily="34" charset="0"/>
              </a:rPr>
              <a:t>Kartasasmita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B. G. (2019). The Effect of Different Ways in Presenting Teaching Materials on Students' Mathematical Problem Solving Abilities. </a:t>
            </a:r>
            <a:r>
              <a:rPr lang="en-GB" altLang="zh-HK" sz="1200" i="1" dirty="0">
                <a:effectLst/>
                <a:cs typeface="Arial" panose="020B0604020202020204" pitchFamily="34" charset="0"/>
              </a:rPr>
              <a:t>International Journal of Instruction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12(4), 495-512.</a:t>
            </a:r>
            <a:endParaRPr lang="zh-TW" altLang="zh-HK" sz="1200" dirty="0">
              <a:effectLst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altLang="zh-HK" sz="1200" dirty="0" err="1">
                <a:effectLst/>
                <a:cs typeface="Arial" panose="020B0604020202020204" pitchFamily="34" charset="0"/>
              </a:rPr>
              <a:t>Tambunan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H. (2019). The Effectiveness of the Problem-Solving Strategy and the Scientific Approach to Students' Mathematical Capabilities in High Order Thinking Skills. </a:t>
            </a:r>
            <a:r>
              <a:rPr lang="en-GB" altLang="zh-HK" sz="1200" i="1" dirty="0">
                <a:effectLst/>
                <a:cs typeface="Arial" panose="020B0604020202020204" pitchFamily="34" charset="0"/>
              </a:rPr>
              <a:t>International Electronic Journal of Mathematics Education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14(2), 293-302.</a:t>
            </a:r>
            <a:endParaRPr lang="zh-TW" altLang="zh-HK" sz="1200" dirty="0">
              <a:effectLst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altLang="zh-HK" sz="1200" dirty="0">
                <a:effectLst/>
                <a:cs typeface="Arial" panose="020B0604020202020204" pitchFamily="34" charset="0"/>
              </a:rPr>
              <a:t>van der Graaf, J., </a:t>
            </a:r>
            <a:r>
              <a:rPr lang="en-GB" altLang="zh-HK" sz="1200" dirty="0" err="1">
                <a:effectLst/>
                <a:cs typeface="Arial" panose="020B0604020202020204" pitchFamily="34" charset="0"/>
              </a:rPr>
              <a:t>Segers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E., &amp; Verhoeven, L. (2015). Scientific reasoning abilities in kindergarten: Dynamic assessment of the control of variables strategy. </a:t>
            </a:r>
            <a:r>
              <a:rPr lang="en-GB" altLang="zh-HK" sz="1200" i="1" dirty="0">
                <a:effectLst/>
                <a:cs typeface="Arial" panose="020B0604020202020204" pitchFamily="34" charset="0"/>
              </a:rPr>
              <a:t>Instructional Science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43(3), 381–400.</a:t>
            </a:r>
            <a:endParaRPr lang="zh-TW" altLang="zh-HK" sz="1200" dirty="0">
              <a:effectLst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altLang="zh-HK" sz="1200" dirty="0">
                <a:effectLst/>
                <a:cs typeface="Arial" panose="020B0604020202020204" pitchFamily="34" charset="0"/>
              </a:rPr>
              <a:t>Wang, S. (2022). Critical Thinking Development Through Project-Based Learning. </a:t>
            </a:r>
            <a:r>
              <a:rPr lang="en-GB" altLang="zh-HK" sz="1200" i="1" dirty="0">
                <a:effectLst/>
                <a:cs typeface="Arial" panose="020B0604020202020204" pitchFamily="34" charset="0"/>
              </a:rPr>
              <a:t>Journal of Language Teaching and Research</a:t>
            </a:r>
            <a:r>
              <a:rPr lang="en-GB" altLang="zh-HK" sz="1200" dirty="0">
                <a:effectLst/>
                <a:cs typeface="Arial" panose="020B0604020202020204" pitchFamily="34" charset="0"/>
              </a:rPr>
              <a:t>, 13(5), 1007-1013.</a:t>
            </a:r>
            <a:endParaRPr lang="en-GB" altLang="zh-HK" sz="1600" dirty="0"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1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91E5AC-2851-97CA-9E47-FB9A69D7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DD97CF-37C0-FF50-2B81-2806D5E7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QUESTemp QT-34 Heat Stress Monitor | Air-Met Scientific">
            <a:extLst>
              <a:ext uri="{FF2B5EF4-FFF2-40B4-BE49-F238E27FC236}">
                <a16:creationId xmlns:a16="http://schemas.microsoft.com/office/drawing/2014/main" id="{022FD2F7-3A45-96A9-8CFC-19E8F1AB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013581"/>
            <a:ext cx="2845751" cy="39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F91F308-8199-C117-4CCC-02343895195A}"/>
              </a:ext>
            </a:extLst>
          </p:cNvPr>
          <p:cNvSpPr txBox="1"/>
          <p:nvPr/>
        </p:nvSpPr>
        <p:spPr>
          <a:xfrm>
            <a:off x="486815" y="6542818"/>
            <a:ext cx="41358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000" dirty="0"/>
              <a:t>Source: </a:t>
            </a:r>
            <a:r>
              <a:rPr lang="zh-HK" altLang="en-US" sz="1000" dirty="0">
                <a:hlinkClick r:id="rId3"/>
              </a:rPr>
              <a:t>https://www.airmet.com.au/questemp-qt-34-heat-stress-monitor</a:t>
            </a:r>
            <a:r>
              <a:rPr lang="zh-HK" altLang="en-US" sz="1000" dirty="0"/>
              <a:t>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E3FBCBA-82D0-381F-57F3-CA243D099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25" y="1694709"/>
            <a:ext cx="2845750" cy="379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F4FE1CE-2EA3-4F4E-487B-E472C653C4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12" y="1694709"/>
            <a:ext cx="2845750" cy="379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E1EC46C-C5CD-AF19-2982-54CAF7C01DDF}"/>
              </a:ext>
            </a:extLst>
          </p:cNvPr>
          <p:cNvSpPr txBox="1"/>
          <p:nvPr/>
        </p:nvSpPr>
        <p:spPr>
          <a:xfrm>
            <a:off x="1385564" y="5898590"/>
            <a:ext cx="2338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2000" b="1" dirty="0"/>
              <a:t>Heat Stress Monitor</a:t>
            </a:r>
          </a:p>
          <a:p>
            <a:pPr algn="ctr"/>
            <a:r>
              <a:rPr lang="en-US" altLang="zh-HK" sz="2000" b="1" dirty="0"/>
              <a:t>(Heat stress)</a:t>
            </a:r>
            <a:endParaRPr lang="zh-HK" altLang="en-US" sz="2000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BFA85BE-E305-6D76-2060-5DA1C5DA7610}"/>
              </a:ext>
            </a:extLst>
          </p:cNvPr>
          <p:cNvSpPr txBox="1"/>
          <p:nvPr/>
        </p:nvSpPr>
        <p:spPr>
          <a:xfrm>
            <a:off x="4996853" y="5898590"/>
            <a:ext cx="2198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2000" b="1" dirty="0"/>
              <a:t>Sound Level Meter</a:t>
            </a:r>
          </a:p>
          <a:p>
            <a:pPr algn="ctr"/>
            <a:r>
              <a:rPr lang="en-US" altLang="zh-HK" sz="2000" b="1" dirty="0"/>
              <a:t>(Noise level)</a:t>
            </a:r>
            <a:endParaRPr lang="zh-HK" altLang="en-US" sz="2000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ACAF77D-311C-13B1-3DF1-8E600EF6805A}"/>
              </a:ext>
            </a:extLst>
          </p:cNvPr>
          <p:cNvSpPr txBox="1"/>
          <p:nvPr/>
        </p:nvSpPr>
        <p:spPr>
          <a:xfrm>
            <a:off x="8726950" y="5898590"/>
            <a:ext cx="2408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2000" b="1" dirty="0"/>
              <a:t>Formaldehyde Meter</a:t>
            </a:r>
          </a:p>
          <a:p>
            <a:pPr algn="ctr"/>
            <a:r>
              <a:rPr lang="en-US" altLang="zh-HK" sz="2000" b="1" dirty="0"/>
              <a:t>(Gas and vapor)</a:t>
            </a:r>
            <a:endParaRPr lang="zh-HK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6798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Introduction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4560"/>
            <a:ext cx="11029615" cy="4229354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altLang="zh-HK" sz="2400" b="1" dirty="0"/>
              <a:t> is Occupational Hygiene Monitoring needed?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In 2022, the total number of occupational injuries in all workplaces in Hong Kong was reported as </a:t>
            </a:r>
            <a:r>
              <a:rPr lang="en-GB" altLang="zh-HK" sz="2400" b="1" dirty="0">
                <a:effectLst/>
              </a:rPr>
              <a:t>32,026</a:t>
            </a:r>
            <a:r>
              <a:rPr lang="en-GB" altLang="zh-HK" sz="2400" dirty="0">
                <a:effectLst/>
              </a:rPr>
              <a:t> and the </a:t>
            </a:r>
            <a:r>
              <a:rPr lang="en-GB" altLang="zh-HK" sz="2400" b="1" dirty="0">
                <a:effectLst/>
              </a:rPr>
              <a:t>number of deaths </a:t>
            </a:r>
            <a:r>
              <a:rPr lang="en-GB" altLang="zh-HK" sz="2400" dirty="0">
                <a:effectLst/>
              </a:rPr>
              <a:t>was as high as </a:t>
            </a:r>
            <a:r>
              <a:rPr lang="en-GB" altLang="zh-HK" sz="2400" b="1" dirty="0">
                <a:effectLst/>
              </a:rPr>
              <a:t>266</a:t>
            </a:r>
            <a:r>
              <a:rPr lang="en-GB" altLang="zh-HK" sz="2400" dirty="0">
                <a:effectLst/>
              </a:rPr>
              <a:t> (HKLD, 2022).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From World Health and Organization (WHO), </a:t>
            </a:r>
            <a:r>
              <a:rPr lang="en-GB" altLang="zh-HK" sz="2400" b="1" dirty="0">
                <a:effectLst/>
              </a:rPr>
              <a:t>occupational safety and health (OSH) </a:t>
            </a:r>
            <a:r>
              <a:rPr lang="en-GB" altLang="zh-HK" sz="2400" dirty="0">
                <a:effectLst/>
              </a:rPr>
              <a:t>is a multidisciplinary activity with the aim to </a:t>
            </a:r>
            <a:r>
              <a:rPr lang="en-GB" altLang="zh-HK" sz="2400" b="1" dirty="0">
                <a:effectLst/>
              </a:rPr>
              <a:t>protect and promote the health of workers</a:t>
            </a:r>
            <a:r>
              <a:rPr lang="en-GB" altLang="zh-HK" sz="2400" dirty="0">
                <a:effectLst/>
              </a:rPr>
              <a:t> by taking precautions against occupational accidents and diseases.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HK" sz="2400" dirty="0"/>
              <a:t>Occupational hygiene monitoring provides </a:t>
            </a:r>
            <a:r>
              <a:rPr lang="en-US" altLang="zh-HK" sz="2400" b="1" dirty="0"/>
              <a:t>objective data </a:t>
            </a:r>
            <a:r>
              <a:rPr lang="en-US" altLang="zh-HK" sz="2400" dirty="0"/>
              <a:t>for analyzing occupational accidents and diseases.</a:t>
            </a:r>
            <a:endParaRPr lang="zh-HK" altLang="en-US" sz="24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7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Introduction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4560"/>
            <a:ext cx="11029615" cy="4229354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altLang="zh-HK" sz="2400" b="1" dirty="0"/>
              <a:t> Learning Approach is used?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Since occupational hygiene monitoring requires scientific approach, in-depth student trainings and guidance (</a:t>
            </a:r>
            <a:r>
              <a:rPr lang="en-GB" altLang="zh-HK" sz="2400" i="1" dirty="0"/>
              <a:t>e.g. </a:t>
            </a:r>
            <a:r>
              <a:rPr lang="en-GB" altLang="zh-HK" sz="2400" i="1" dirty="0">
                <a:effectLst/>
              </a:rPr>
              <a:t>sampling strategies, equipment instrumentation and data analysis</a:t>
            </a:r>
            <a:r>
              <a:rPr lang="en-GB" altLang="zh-HK" sz="2400" dirty="0">
                <a:effectLst/>
              </a:rPr>
              <a:t>) are necessary.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HK" sz="2400" b="1" dirty="0"/>
              <a:t>Project based learning (PBL)</a:t>
            </a:r>
            <a:r>
              <a:rPr lang="en-US" altLang="zh-HK" sz="2400" dirty="0"/>
              <a:t> is used </a:t>
            </a:r>
            <a:r>
              <a:rPr lang="en-GB" altLang="zh-HK" sz="2400" dirty="0">
                <a:effectLst/>
              </a:rPr>
              <a:t>to let students to work on </a:t>
            </a:r>
            <a:r>
              <a:rPr lang="en-GB" altLang="zh-HK" sz="2400" b="1" dirty="0">
                <a:effectLst/>
              </a:rPr>
              <a:t>driving questions</a:t>
            </a:r>
            <a:r>
              <a:rPr lang="en-GB" altLang="zh-HK" sz="2400" dirty="0">
                <a:effectLst/>
              </a:rPr>
              <a:t> to </a:t>
            </a:r>
            <a:r>
              <a:rPr lang="en-GB" altLang="zh-HK" sz="2400" b="1" dirty="0">
                <a:effectLst/>
              </a:rPr>
              <a:t>simulate authentic work environment</a:t>
            </a:r>
            <a:r>
              <a:rPr lang="en-GB" altLang="zh-HK" sz="2400" dirty="0">
                <a:effectLst/>
              </a:rPr>
              <a:t> as different workplaces may have different scenarios.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GB" altLang="zh-HK" sz="2400" dirty="0">
                <a:effectLst/>
              </a:rPr>
              <a:t>Students need to actively search information and resources by themselves to solve the problems</a:t>
            </a:r>
            <a:endParaRPr lang="zh-HK" altLang="en-US" sz="28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0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4C3160E-8BD3-3837-9776-B0A33AC44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564" y="890274"/>
            <a:ext cx="5386688" cy="553364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Introduction</a:t>
            </a:r>
            <a:endParaRPr 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C481BB6-6907-7E70-63EE-77A420C72475}"/>
              </a:ext>
            </a:extLst>
          </p:cNvPr>
          <p:cNvSpPr txBox="1"/>
          <p:nvPr/>
        </p:nvSpPr>
        <p:spPr>
          <a:xfrm>
            <a:off x="3925629" y="6488357"/>
            <a:ext cx="4340742" cy="24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000" dirty="0"/>
              <a:t>Source: </a:t>
            </a:r>
            <a:r>
              <a:rPr lang="zh-HK" altLang="en-US" sz="1000" dirty="0">
                <a:hlinkClick r:id="rId3"/>
              </a:rPr>
              <a:t>https://www.pblworks.org/what-is-pbl/gold-standard-project-design</a:t>
            </a:r>
            <a:r>
              <a:rPr lang="zh-HK" altLang="en-US" sz="1000" dirty="0"/>
              <a:t> 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E5F6E38-E394-7F5C-3813-5658BCEE05DF}"/>
              </a:ext>
            </a:extLst>
          </p:cNvPr>
          <p:cNvSpPr txBox="1"/>
          <p:nvPr/>
        </p:nvSpPr>
        <p:spPr>
          <a:xfrm>
            <a:off x="8640251" y="3287034"/>
            <a:ext cx="3474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rgbClr val="996600"/>
                </a:solidFill>
              </a:rPr>
              <a:t>GOLD STANDARD PBL</a:t>
            </a:r>
            <a:endParaRPr lang="zh-HK" altLang="en-US" sz="2800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3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Introduction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4560"/>
            <a:ext cx="11029615" cy="4229354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altLang="zh-HK" sz="2400" b="1" dirty="0"/>
              <a:t> Learning Approach is used?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HK" sz="2400" dirty="0">
                <a:effectLst/>
              </a:rPr>
              <a:t>PBL </a:t>
            </a:r>
            <a:r>
              <a:rPr lang="en-GB" altLang="zh-HK" sz="2400" dirty="0">
                <a:effectLst/>
              </a:rPr>
              <a:t>allows students in asking scientific questions and conducting investigations.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Due to the complexity in design, PBL usually takes the form of group projects, which allows students to learn through communication and cooperation skills and a necessary soft skill to work successfully in the future.</a:t>
            </a:r>
            <a:endParaRPr lang="zh-HK" altLang="en-US" sz="24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9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Introduction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4560"/>
            <a:ext cx="11029615" cy="4229354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 and Objectives</a:t>
            </a:r>
            <a:endParaRPr lang="en-US" altLang="zh-HK" sz="2400" b="1" dirty="0"/>
          </a:p>
          <a:p>
            <a:pPr marL="781200" lvl="1" indent="-457200" algn="just">
              <a:buFont typeface="+mj-lt"/>
              <a:buAutoNum type="arabicPeriod"/>
            </a:pPr>
            <a:r>
              <a:rPr lang="en-GB" altLang="zh-HK" sz="2400" dirty="0">
                <a:effectLst/>
              </a:rPr>
              <a:t>To promote the occupational safety awareness via students’ trainings.</a:t>
            </a:r>
          </a:p>
          <a:p>
            <a:pPr marL="781200" lvl="1" indent="-457200" algn="just">
              <a:buFont typeface="+mj-lt"/>
              <a:buAutoNum type="arabicPeriod"/>
            </a:pPr>
            <a:r>
              <a:rPr lang="en-GB" altLang="zh-HK" sz="2400" dirty="0">
                <a:effectLst/>
              </a:rPr>
              <a:t>To introduce a series of students’ trainings on occupational hygiene monitoring by project-based learning approach.</a:t>
            </a:r>
          </a:p>
          <a:p>
            <a:pPr marL="781200" lvl="1" indent="-457200" algn="just">
              <a:buFont typeface="+mj-lt"/>
              <a:buAutoNum type="arabicPeriod"/>
            </a:pPr>
            <a:r>
              <a:rPr lang="en-GB" altLang="zh-HK" sz="2400" dirty="0"/>
              <a:t>To </a:t>
            </a:r>
            <a:r>
              <a:rPr lang="en-GB" altLang="zh-HK" sz="2400" dirty="0">
                <a:effectLst/>
              </a:rPr>
              <a:t>evaluate the effectiveness of integrating project-based learning into teaching and learning.</a:t>
            </a:r>
            <a:endParaRPr lang="zh-HK" altLang="en-US" sz="24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6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Materials and methods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6F14022-1112-FEEE-9B64-E7E3EC3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4560"/>
            <a:ext cx="11029615" cy="4229354"/>
          </a:xfrm>
        </p:spPr>
        <p:txBody>
          <a:bodyPr anchor="t">
            <a:normAutofit/>
          </a:bodyPr>
          <a:lstStyle/>
          <a:p>
            <a:pPr algn="just"/>
            <a:r>
              <a:rPr lang="en-US" altLang="zh-H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progress…</a:t>
            </a:r>
            <a:endParaRPr lang="en-US" altLang="zh-HK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>
                <a:effectLst/>
              </a:rPr>
              <a:t>Students were divided into groups of 4 to 5 and they worked on the same project theme: ‘</a:t>
            </a:r>
            <a:r>
              <a:rPr lang="en-GB" altLang="zh-HK" sz="2400" b="1" i="1" dirty="0">
                <a:effectLst/>
              </a:rPr>
              <a:t>Formulation and Implementation of Occupational Hygiene Assessment for a Workplace</a:t>
            </a:r>
            <a:r>
              <a:rPr lang="en-GB" altLang="zh-HK" sz="2400" dirty="0">
                <a:effectLst/>
              </a:rPr>
              <a:t>’.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zh-HK" sz="2400" dirty="0"/>
              <a:t>Driving question: </a:t>
            </a:r>
            <a:r>
              <a:rPr lang="en-GB" altLang="zh-HK" sz="2400" dirty="0">
                <a:effectLst/>
              </a:rPr>
              <a:t>‘</a:t>
            </a:r>
            <a:r>
              <a:rPr lang="en-GB" altLang="zh-HK" sz="2400" b="1" i="1" dirty="0">
                <a:effectLst/>
              </a:rPr>
              <a:t>How do we develop and implement a suitable and effective occupational hygiene assessment for a workplace in order to ensure the safety and health of all employees at work?</a:t>
            </a:r>
            <a:r>
              <a:rPr lang="en-GB" altLang="zh-HK" sz="2400" b="1" i="1" dirty="0"/>
              <a:t>’</a:t>
            </a:r>
            <a:endParaRPr lang="en-GB" altLang="zh-HK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zh-HK" altLang="en-US" sz="24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A21B3-4CA4-FCC2-74A3-6AA3C69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762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68_TF33552983" id="{A4C6838B-3819-4C06-84ED-59D70E30D9ED}" vid="{E739596E-37AC-4C6B-8CB4-A36D4FE9115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{0B700132-6424-411C-A414-5C2846A90D9B}tf33552983_win32</Template>
  <TotalTime>143</TotalTime>
  <Words>1927</Words>
  <Application>Microsoft Office PowerPoint</Application>
  <PresentationFormat>寬螢幕</PresentationFormat>
  <Paragraphs>160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Microsoft JhengHei UI</vt:lpstr>
      <vt:lpstr>Arial</vt:lpstr>
      <vt:lpstr>Calibri</vt:lpstr>
      <vt:lpstr>Franklin Gothic Book</vt:lpstr>
      <vt:lpstr>Times New Roman</vt:lpstr>
      <vt:lpstr>Wingdings</vt:lpstr>
      <vt:lpstr>Wingdings 2</vt:lpstr>
      <vt:lpstr>DividendVTI</vt:lpstr>
      <vt:lpstr>OCCUPATIONAL HYGIENE MONITORING USING PROJECT BASED LEARNING (PBL) APPROACH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Materials and methods</vt:lpstr>
      <vt:lpstr>Materials and methods</vt:lpstr>
      <vt:lpstr>Materials and methods</vt:lpstr>
      <vt:lpstr>Materials and methods</vt:lpstr>
      <vt:lpstr>Materials and methods</vt:lpstr>
      <vt:lpstr>Materials and methods</vt:lpstr>
      <vt:lpstr>Results and Discussion</vt:lpstr>
      <vt:lpstr>Results and Discussion</vt:lpstr>
      <vt:lpstr>Results and Discussion</vt:lpstr>
      <vt:lpstr>Results and Discussion</vt:lpstr>
      <vt:lpstr>Results and Discussion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HYGIENE MONITORING USING PROJECT BASED LEARNING (PBL) APPROACH</dc:title>
  <dc:creator>PC155</dc:creator>
  <cp:lastModifiedBy>PC155</cp:lastModifiedBy>
  <cp:revision>14</cp:revision>
  <dcterms:created xsi:type="dcterms:W3CDTF">2023-08-15T06:53:13Z</dcterms:created>
  <dcterms:modified xsi:type="dcterms:W3CDTF">2023-08-17T08:26:56Z</dcterms:modified>
</cp:coreProperties>
</file>